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36"/>
  </p:notesMasterIdLst>
  <p:sldIdLst>
    <p:sldId id="292" r:id="rId2"/>
    <p:sldId id="282" r:id="rId3"/>
    <p:sldId id="281" r:id="rId4"/>
    <p:sldId id="283" r:id="rId5"/>
    <p:sldId id="284" r:id="rId6"/>
    <p:sldId id="285" r:id="rId7"/>
    <p:sldId id="286" r:id="rId8"/>
    <p:sldId id="287" r:id="rId9"/>
    <p:sldId id="296" r:id="rId10"/>
    <p:sldId id="295" r:id="rId11"/>
    <p:sldId id="294" r:id="rId12"/>
    <p:sldId id="297" r:id="rId13"/>
    <p:sldId id="271" r:id="rId14"/>
    <p:sldId id="277" r:id="rId15"/>
    <p:sldId id="256" r:id="rId16"/>
    <p:sldId id="272" r:id="rId17"/>
    <p:sldId id="273" r:id="rId18"/>
    <p:sldId id="257" r:id="rId19"/>
    <p:sldId id="274" r:id="rId20"/>
    <p:sldId id="275" r:id="rId21"/>
    <p:sldId id="258" r:id="rId22"/>
    <p:sldId id="279" r:id="rId23"/>
    <p:sldId id="261" r:id="rId24"/>
    <p:sldId id="280" r:id="rId25"/>
    <p:sldId id="278" r:id="rId26"/>
    <p:sldId id="307" r:id="rId27"/>
    <p:sldId id="308" r:id="rId28"/>
    <p:sldId id="309" r:id="rId29"/>
    <p:sldId id="267" r:id="rId30"/>
    <p:sldId id="266" r:id="rId31"/>
    <p:sldId id="264" r:id="rId32"/>
    <p:sldId id="262" r:id="rId33"/>
    <p:sldId id="263" r:id="rId34"/>
    <p:sldId id="265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510"/>
    <p:restoredTop sz="94630"/>
  </p:normalViewPr>
  <p:slideViewPr>
    <p:cSldViewPr snapToGrid="0" snapToObjects="1">
      <p:cViewPr>
        <p:scale>
          <a:sx n="91" d="100"/>
          <a:sy n="91" d="100"/>
        </p:scale>
        <p:origin x="5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1EF143-DB70-B346-921E-C9A328E2C106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A4C210-A269-B641-A710-8A5A560EDB9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74664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有人想走的远，有人想走的近，但是通过减去均值除以方差以后，每个人的步长都必须相等，只是方向不同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4C210-A269-B641-A710-8A5A560EDB92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830081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如果有参数想变小，归一化会让它不那么小，如果一个参数像变大，归一化也会限制它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7A4C210-A269-B641-A710-8A5A560EDB92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82252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03207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22204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215650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34857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912823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2232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003971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79907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48630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014929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99061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6488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673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483644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3670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574891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618449-CA3C-D94B-9CE7-851B6DBC49CF}" type="datetimeFigureOut">
              <a:rPr kumimoji="1" lang="zh-CN" altLang="en-US" smtClean="0"/>
              <a:t>2018/8/27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6199F586-4151-774B-B3C3-C29DC73D0C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8744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91" r:id="rId14"/>
    <p:sldLayoutId id="2147483692" r:id="rId15"/>
    <p:sldLayoutId id="2147483693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Theano/Theano" TargetMode="External"/><Relationship Id="rId4" Type="http://schemas.openxmlformats.org/officeDocument/2006/relationships/hyperlink" Target="https://github.com/Microsoft/cntk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tensorflow/tensorflow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3" Type="http://schemas.openxmlformats.org/officeDocument/2006/relationships/image" Target="../media/image5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40041" y="1737803"/>
            <a:ext cx="8596668" cy="760411"/>
          </a:xfrm>
        </p:spPr>
        <p:txBody>
          <a:bodyPr/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表情识别模型</a:t>
            </a:r>
            <a:r>
              <a:rPr kumimoji="1"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mememoji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的实现和改进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52492" y="3657600"/>
            <a:ext cx="8964513" cy="424069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800" dirty="0" smtClean="0"/>
              <a:t>李</a:t>
            </a:r>
            <a:r>
              <a:rPr kumimoji="1" lang="zh-CN" altLang="en-US" sz="2800" smtClean="0"/>
              <a:t>名扬 杨沁晨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334097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6831"/>
          </a:xfrm>
        </p:spPr>
        <p:txBody>
          <a:bodyPr/>
          <a:lstStyle/>
          <a:p>
            <a:r>
              <a:rPr kumimoji="1" lang="en-US" altLang="zh-CN" dirty="0" smtClean="0"/>
              <a:t>VGG-16</a:t>
            </a:r>
            <a:r>
              <a:rPr kumimoji="1" lang="zh-CN" altLang="en-US" dirty="0" smtClean="0"/>
              <a:t>结果</a:t>
            </a:r>
            <a:endParaRPr kumimoji="1" lang="zh-CN" altLang="en-US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704924"/>
            <a:ext cx="8596312" cy="1134015"/>
          </a:xfrm>
        </p:spPr>
      </p:pic>
      <p:sp>
        <p:nvSpPr>
          <p:cNvPr id="7" name="文本框 6"/>
          <p:cNvSpPr txBox="1"/>
          <p:nvPr/>
        </p:nvSpPr>
        <p:spPr>
          <a:xfrm>
            <a:off x="677334" y="3207432"/>
            <a:ext cx="7171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训练结果中，准确率几乎不变，分析认为是池化层过多导致许多特征在池化的过程中丢失。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99042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2250" y="609600"/>
            <a:ext cx="8596668" cy="1320800"/>
          </a:xfrm>
        </p:spPr>
        <p:txBody>
          <a:bodyPr/>
          <a:lstStyle/>
          <a:p>
            <a:r>
              <a:rPr kumimoji="1" lang="zh-CN" altLang="en-US" dirty="0" smtClean="0"/>
              <a:t>改进</a:t>
            </a:r>
            <a:r>
              <a:rPr kumimoji="1" lang="en-US" altLang="zh-CN" dirty="0" smtClean="0"/>
              <a:t>VGG-</a:t>
            </a:r>
            <a:r>
              <a:rPr kumimoji="1" lang="zh-CN" altLang="en-US" dirty="0" smtClean="0"/>
              <a:t>减去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层卷积层和</a:t>
            </a: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层池化层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725" y="1930400"/>
            <a:ext cx="5328590" cy="3881437"/>
          </a:xfrm>
        </p:spPr>
      </p:pic>
      <p:sp>
        <p:nvSpPr>
          <p:cNvPr id="6" name="文本框 5"/>
          <p:cNvSpPr txBox="1"/>
          <p:nvPr/>
        </p:nvSpPr>
        <p:spPr>
          <a:xfrm>
            <a:off x="550725" y="1435226"/>
            <a:ext cx="388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网络结构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2546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85" y="1511955"/>
            <a:ext cx="10592972" cy="275613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2250" y="609600"/>
            <a:ext cx="8596668" cy="797169"/>
          </a:xfrm>
        </p:spPr>
        <p:txBody>
          <a:bodyPr/>
          <a:lstStyle/>
          <a:p>
            <a:r>
              <a:rPr kumimoji="1" lang="zh-CN" altLang="en-US" dirty="0" smtClean="0"/>
              <a:t>改进</a:t>
            </a:r>
            <a:r>
              <a:rPr kumimoji="1" lang="en-US" altLang="zh-CN" dirty="0" smtClean="0"/>
              <a:t>VGG-</a:t>
            </a:r>
            <a:r>
              <a:rPr kumimoji="1" lang="zh-CN" altLang="en-US" dirty="0" smtClean="0"/>
              <a:t>结果</a:t>
            </a:r>
            <a:endParaRPr kumimoji="1"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604911" y="4670474"/>
            <a:ext cx="105432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可以看到，结果接近于作者达到的最高准确率，但是离</a:t>
            </a:r>
            <a:r>
              <a:rPr kumimoji="1" lang="en-US" altLang="zh-CN" sz="20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Kaggle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竞赛最高准确率还有较大距离</a:t>
            </a:r>
            <a:endParaRPr kumimoji="1" lang="zh-CN" altLang="en-US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7789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6234"/>
          </a:xfrm>
        </p:spPr>
        <p:txBody>
          <a:bodyPr/>
          <a:lstStyle/>
          <a:p>
            <a:r>
              <a:rPr kumimoji="1" lang="zh-CN" altLang="en-US" dirty="0" smtClean="0"/>
              <a:t>再次改进实验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70732"/>
            <a:ext cx="8596668" cy="4566782"/>
          </a:xfrm>
        </p:spPr>
        <p:txBody>
          <a:bodyPr>
            <a:noAutofit/>
          </a:bodyPr>
          <a:lstStyle/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在第一层引入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l2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正则减少过拟合</a:t>
            </a:r>
          </a:p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在除第一层以外的每一个卷积层，引入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Batch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Normalization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来进行批量归一化</a:t>
            </a:r>
          </a:p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在每一组卷积层后面添加</a:t>
            </a:r>
            <a:r>
              <a:rPr kumimoji="1" lang="en-US" altLang="zh-CN" sz="24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MaxPool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池化和和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Dropout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</a:p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调整</a:t>
            </a:r>
            <a:r>
              <a:rPr kumimoji="1" lang="en-US" altLang="zh-CN" sz="24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AdamOptimizer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的参数</a:t>
            </a:r>
          </a:p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引入</a:t>
            </a:r>
            <a:r>
              <a:rPr lang="en-US" altLang="zh-CN" sz="24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lr_reducer</a:t>
            </a:r>
            <a:r>
              <a:rPr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（</a:t>
            </a:r>
            <a:r>
              <a:rPr lang="en-US" altLang="zh-CN" sz="2400" dirty="0" err="1">
                <a:latin typeface="Hiragino Sans GB W3" charset="-122"/>
                <a:ea typeface="Hiragino Sans GB W3" charset="-122"/>
                <a:cs typeface="Hiragino Sans GB W3" charset="-122"/>
              </a:rPr>
              <a:t>ReduceLROnPlateau</a:t>
            </a:r>
            <a:r>
              <a:rPr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）使得学习率可以自动调整</a:t>
            </a:r>
          </a:p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引入</a:t>
            </a:r>
            <a:r>
              <a:rPr lang="en-US" altLang="zh-CN" sz="24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EarlyStopping</a:t>
            </a:r>
            <a:endParaRPr lang="zh-CN" altLang="en-US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引入</a:t>
            </a:r>
            <a:r>
              <a:rPr lang="en-US" altLang="zh-CN" sz="2400" dirty="0" err="1">
                <a:latin typeface="Hiragino Sans GB W3" charset="-122"/>
                <a:ea typeface="Hiragino Sans GB W3" charset="-122"/>
                <a:cs typeface="Hiragino Sans GB W3" charset="-122"/>
              </a:rPr>
              <a:t>ModelCheckpoint</a:t>
            </a:r>
            <a:endParaRPr kumimoji="1" lang="zh-CN" altLang="en-US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6180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205013"/>
            <a:ext cx="8596668" cy="1320800"/>
          </a:xfrm>
        </p:spPr>
        <p:txBody>
          <a:bodyPr/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完整模型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841839"/>
            <a:ext cx="4823134" cy="53905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666" y="870323"/>
            <a:ext cx="4529796" cy="5362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94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4953" y="756744"/>
            <a:ext cx="4367048" cy="693683"/>
          </a:xfrm>
        </p:spPr>
        <p:txBody>
          <a:bodyPr/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减少过拟合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4953" y="2789592"/>
            <a:ext cx="4225157" cy="3595442"/>
          </a:xfrm>
        </p:spPr>
        <p:txBody>
          <a:bodyPr>
            <a:normAutofit fontScale="92500" lnSpcReduction="10000"/>
          </a:bodyPr>
          <a:lstStyle/>
          <a:p>
            <a:pPr algn="l"/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在训练数据不够多时，或者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overtraining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时，经常会导致</a:t>
            </a:r>
            <a:r>
              <a:rPr lang="en-US" altLang="zh-CN" sz="2400" dirty="0" err="1">
                <a:latin typeface="Hiragino Sans GB W3" charset="-122"/>
                <a:ea typeface="Hiragino Sans GB W3" charset="-122"/>
                <a:cs typeface="Hiragino Sans GB W3" charset="-122"/>
              </a:rPr>
              <a:t>overfitting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（过拟合）。其直观的表现例如以下图所看到的。随着训练过程的进行，模型复杂度添加，在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training data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上的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error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渐渐减小。可是在验证集上的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error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却反而渐渐增大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——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由于训练出来的网络过拟合了训练集，对训练集外的数据却</a:t>
            </a:r>
            <a:r>
              <a:rPr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不正确。</a:t>
            </a:r>
            <a:endParaRPr kumimoji="1" lang="zh-CN" altLang="en-US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684" y="2789592"/>
            <a:ext cx="5159749" cy="3265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23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引入</a:t>
            </a:r>
            <a:r>
              <a:rPr kumimoji="1" lang="en-US" altLang="zh-CN" dirty="0" smtClean="0"/>
              <a:t>L2</a:t>
            </a:r>
            <a:r>
              <a:rPr kumimoji="1" lang="zh-CN" altLang="en-US" dirty="0" smtClean="0"/>
              <a:t>正则项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515435"/>
            <a:ext cx="8596312" cy="59974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965035"/>
            <a:ext cx="3644900" cy="1168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39390" y="2413163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L2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正则化就是在代价函数后面再加上一个正则化项：</a:t>
            </a:r>
          </a:p>
          <a:p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639390" y="4335596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C0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代表原始的代价函数，后面那一项就是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L2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正则化项。它是这样来的：全部參数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w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的平方的和，除以训练集的样本大小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n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λ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就是正则项系数，权衡正则项与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C0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项的比重</a:t>
            </a:r>
            <a:r>
              <a:rPr lang="zh-CN" altLang="en-US" dirty="0"/>
              <a:t/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65174" y="2506796"/>
            <a:ext cx="3314700" cy="1828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224" y="4615175"/>
            <a:ext cx="50546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8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77766"/>
          </a:xfrm>
        </p:spPr>
        <p:txBody>
          <a:bodyPr/>
          <a:lstStyle/>
          <a:p>
            <a:r>
              <a:rPr kumimoji="1" lang="zh-CN" altLang="en-US" dirty="0"/>
              <a:t>引入</a:t>
            </a:r>
            <a:r>
              <a:rPr kumimoji="1" lang="en-US" altLang="zh-CN" dirty="0"/>
              <a:t>L2</a:t>
            </a:r>
            <a:r>
              <a:rPr kumimoji="1" lang="zh-CN" altLang="en-US" dirty="0"/>
              <a:t>正则项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36188" y="3631324"/>
            <a:ext cx="4895608" cy="3880773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（引自知乎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）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过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拟合就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是拟合函数须要顾忌每个点。终于形成的拟合函数波动非常大。在某些非常小的区间里，函数值的变化非常剧烈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而正则化是通过约束參数的范数使其不要太大，所以能够在一定程度上降低过拟合情况。</a:t>
            </a:r>
            <a:endParaRPr kumimoji="1" lang="zh-CN" altLang="en-US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99476"/>
            <a:ext cx="4394200" cy="3606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6188" y="1270000"/>
            <a:ext cx="5054600" cy="184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046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55834"/>
            <a:ext cx="9093200" cy="91440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46234"/>
          </a:xfrm>
        </p:spPr>
        <p:txBody>
          <a:bodyPr/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Batch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Normalization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批量归一化层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77334" y="2525877"/>
            <a:ext cx="45255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atinLnBrk="1"/>
            <a:r>
              <a:rPr lang="en-US" altLang="zh-CN" sz="2400" b="1" dirty="0">
                <a:latin typeface="Hiragino Sans GB W3" charset="-122"/>
                <a:ea typeface="Hiragino Sans GB W3" charset="-122"/>
                <a:cs typeface="Hiragino Sans GB W3" charset="-122"/>
              </a:rPr>
              <a:t>Batch Normalize</a:t>
            </a:r>
            <a:r>
              <a:rPr lang="zh-CN" altLang="en-US" sz="2400" b="1" dirty="0">
                <a:latin typeface="Hiragino Sans GB W3" charset="-122"/>
                <a:ea typeface="Hiragino Sans GB W3" charset="-122"/>
                <a:cs typeface="Hiragino Sans GB W3" charset="-122"/>
              </a:rPr>
              <a:t>是怎么做的？</a:t>
            </a:r>
            <a:endParaRPr lang="zh-CN" altLang="en-US" sz="2400" b="1" i="0" dirty="0">
              <a:effectLst/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7334" y="3243185"/>
            <a:ext cx="72390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假设输入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m-size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batch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样本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xx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，对其中的所有特征都做如下处理：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967" y="4155672"/>
            <a:ext cx="5257800" cy="1536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67" y="5692372"/>
            <a:ext cx="6400800" cy="83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7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Batch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Normalization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批量归一化层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如何解释 </a:t>
            </a:r>
            <a:r>
              <a:rPr lang="en-US" altLang="zh-CN" b="1" dirty="0">
                <a:latin typeface="Hiragino Sans GB W3" charset="-122"/>
                <a:ea typeface="Hiragino Sans GB W3" charset="-122"/>
                <a:cs typeface="Hiragino Sans GB W3" charset="-122"/>
              </a:rPr>
              <a:t>BN</a:t>
            </a:r>
            <a:r>
              <a:rPr lang="zh-CN" altLang="en-US" b="1" dirty="0">
                <a:latin typeface="Hiragino Sans GB W3" charset="-122"/>
                <a:ea typeface="Hiragino Sans GB W3" charset="-122"/>
                <a:cs typeface="Hiragino Sans GB W3" charset="-122"/>
              </a:rPr>
              <a:t>使得网络更稳定的特性</a:t>
            </a:r>
          </a:p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993" y="3309939"/>
            <a:ext cx="7683500" cy="1130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972" y="2978945"/>
            <a:ext cx="6337300" cy="4318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49993" y="4843137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有人想走的远，有人想走的近，但是通过减去均值除以方差以后，每个人的步长都必须相等，只是方向不同</a:t>
            </a:r>
          </a:p>
        </p:txBody>
      </p:sp>
    </p:spTree>
    <p:extLst>
      <p:ext uri="{BB962C8B-B14F-4D97-AF65-F5344CB8AC3E}">
        <p14:creationId xmlns:p14="http://schemas.microsoft.com/office/powerpoint/2010/main" val="1339499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9201452" cy="1320800"/>
          </a:xfrm>
        </p:spPr>
        <p:txBody>
          <a:bodyPr/>
          <a:lstStyle/>
          <a:p>
            <a:r>
              <a:rPr kumimoji="1" lang="en-US" altLang="zh-CN" dirty="0" smtClean="0"/>
              <a:t>Fer2013</a:t>
            </a:r>
            <a:r>
              <a:rPr kumimoji="1" lang="zh-CN" altLang="en-US" dirty="0" smtClean="0"/>
              <a:t>数据集：</a:t>
            </a:r>
            <a:r>
              <a:rPr kumimoji="1" lang="en-US" altLang="zh-CN" dirty="0" smtClean="0"/>
              <a:t>28000</a:t>
            </a:r>
            <a:r>
              <a:rPr kumimoji="1" lang="zh-CN" altLang="en-US" dirty="0" smtClean="0"/>
              <a:t>张表情图片分为</a:t>
            </a:r>
            <a:r>
              <a:rPr kumimoji="1" lang="en-US" altLang="zh-CN" dirty="0" smtClean="0"/>
              <a:t>6</a:t>
            </a:r>
            <a:r>
              <a:rPr kumimoji="1" lang="zh-CN" altLang="en-US" dirty="0" smtClean="0"/>
              <a:t>类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186" y="1812472"/>
            <a:ext cx="9412030" cy="447402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9150" y="2429111"/>
            <a:ext cx="2427638" cy="3343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7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Batch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Normalization</a:t>
            </a:r>
            <a:r>
              <a:rPr kumimoji="1"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 批量归一化层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608695"/>
            <a:ext cx="8596668" cy="3880773"/>
          </a:xfrm>
        </p:spPr>
        <p:txBody>
          <a:bodyPr/>
          <a:lstStyle/>
          <a:p>
            <a:pPr latinLnBrk="1"/>
            <a:r>
              <a:rPr lang="zh-CN" altLang="en-US" sz="2000" b="1" dirty="0">
                <a:latin typeface="Hiragino Sans GB W3" charset="-122"/>
                <a:ea typeface="Hiragino Sans GB W3" charset="-122"/>
                <a:cs typeface="Hiragino Sans GB W3" charset="-122"/>
              </a:rPr>
              <a:t>如何理解 </a:t>
            </a:r>
            <a:r>
              <a:rPr lang="en-US" altLang="zh-CN" sz="2000" b="1" dirty="0">
                <a:latin typeface="Hiragino Sans GB W3" charset="-122"/>
                <a:ea typeface="Hiragino Sans GB W3" charset="-122"/>
                <a:cs typeface="Hiragino Sans GB W3" charset="-122"/>
              </a:rPr>
              <a:t>BN</a:t>
            </a:r>
            <a:r>
              <a:rPr lang="zh-CN" altLang="en-US" sz="2000" b="1" dirty="0">
                <a:latin typeface="Hiragino Sans GB W3" charset="-122"/>
                <a:ea typeface="Hiragino Sans GB W3" charset="-122"/>
                <a:cs typeface="Hiragino Sans GB W3" charset="-122"/>
              </a:rPr>
              <a:t>对大学习率更友好</a:t>
            </a:r>
          </a:p>
          <a:p>
            <a:endParaRPr kumimoji="1"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012381"/>
            <a:ext cx="7505700" cy="1536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459" y="3631062"/>
            <a:ext cx="3530600" cy="9271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77334" y="4826203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若是学习率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αα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较大，训练初始则容易使得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|a|&gt;1|a|&gt;1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，新参数下的梯度反而会压缩到旧参数时的梯度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1|a|1|a|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倍，对梯度更新是更安全的，不会无端地放大跑偏。 </a:t>
            </a:r>
            <a:endParaRPr lang="zh-CN" altLang="en-US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当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参数前后两次变化幅度较小，比如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a=0.9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时，则新梯度是之前梯度的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10/9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倍，再乘以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αα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，更容易跳出梯度过小而陷入的局部解，或者马鞍部位。</a:t>
            </a:r>
          </a:p>
        </p:txBody>
      </p:sp>
    </p:spTree>
    <p:extLst>
      <p:ext uri="{BB962C8B-B14F-4D97-AF65-F5344CB8AC3E}">
        <p14:creationId xmlns:p14="http://schemas.microsoft.com/office/powerpoint/2010/main" val="396402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604" y="1545112"/>
            <a:ext cx="8521700" cy="965200"/>
          </a:xfrm>
          <a:prstGeom prst="rect">
            <a:avLst/>
          </a:prstGeom>
        </p:spPr>
      </p:pic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6686"/>
          </a:xfrm>
        </p:spPr>
        <p:txBody>
          <a:bodyPr/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在每一层的结尾处添加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Dropout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51757" y="2749138"/>
            <a:ext cx="41039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1.</a:t>
            </a:r>
            <a:r>
              <a:rPr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随机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删除网络中的一些隐藏神经元，保持输入输出神经元不变；</a:t>
            </a:r>
          </a:p>
          <a:p>
            <a:pPr latinLnBrk="1"/>
            <a:r>
              <a:rPr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2.</a:t>
            </a:r>
            <a:r>
              <a:rPr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将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输入通过修改后的网络进行前向传播</a:t>
            </a:r>
            <a:r>
              <a:rPr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3.</a:t>
            </a:r>
            <a:r>
              <a:rPr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然后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将误差通过修改后的网络进行反向传播；</a:t>
            </a:r>
          </a:p>
          <a:p>
            <a:pPr latinLnBrk="1"/>
            <a:r>
              <a:rPr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4.</a:t>
            </a:r>
            <a:r>
              <a:rPr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对于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另外一批的训练样本，重复上述</a:t>
            </a:r>
            <a:r>
              <a:rPr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操作</a:t>
            </a:r>
            <a:endParaRPr lang="en-US" altLang="zh-CN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454" y="2842872"/>
            <a:ext cx="6783614" cy="332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7208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6686"/>
          </a:xfrm>
        </p:spPr>
        <p:txBody>
          <a:bodyPr/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Dropout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作用</a:t>
            </a:r>
            <a:endParaRPr kumimoji="1"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451757" y="1965367"/>
            <a:ext cx="11740243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/>
            <a:r>
              <a:rPr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1.</a:t>
            </a:r>
            <a:r>
              <a:rPr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达到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了一种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Vote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的作用。对于全连接神经网络而言，我们用相同的数据去训练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5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个不同的神经网络可能会得到多个不同的结果，我们可以通过一种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vote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机制来决定多票者胜出，因此相对而言提升了网络的精度与鲁棒性。同理，对于单个神经网络而言，如果我们将其进行分批，虽然不同的网络可能会产生不同程度的过拟合，但是将其公用一个损失函数，相当于对其同时进行了优化，取了平均，因此可以较为有效地防止过拟合的发生。</a:t>
            </a:r>
          </a:p>
          <a:p>
            <a:pPr latinLnBrk="1"/>
            <a:r>
              <a:rPr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2.</a:t>
            </a:r>
            <a:r>
              <a:rPr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减少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神经元之间复杂的共适应性。当隐藏层神经元被随机删除之后，使得全连接网络具有了一定的稀疏化，从而有效地减轻了不同特征的协同效应。也就是说，有些特征可能会依赖于固定关系的隐含节点的共同作用，而通过</a:t>
            </a:r>
            <a:r>
              <a:rPr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Dropout</a:t>
            </a:r>
            <a:r>
              <a:rPr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的话，就有效地组织了某些特征在其他特征存在下才有效果的情况，增加了神经网络的鲁棒性。</a:t>
            </a:r>
          </a:p>
        </p:txBody>
      </p:sp>
    </p:spTree>
    <p:extLst>
      <p:ext uri="{BB962C8B-B14F-4D97-AF65-F5344CB8AC3E}">
        <p14:creationId xmlns:p14="http://schemas.microsoft.com/office/powerpoint/2010/main" val="735835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79236" y="1461377"/>
            <a:ext cx="8331200" cy="977900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6686"/>
          </a:xfrm>
        </p:spPr>
        <p:txBody>
          <a:bodyPr/>
          <a:lstStyle/>
          <a:p>
            <a:r>
              <a:rPr lang="en-US" altLang="zh-CN" b="1" dirty="0" err="1"/>
              <a:t>ReduceLROnPlateau</a:t>
            </a:r>
            <a:endParaRPr lang="en-US" altLang="zh-CN" b="1" dirty="0"/>
          </a:p>
        </p:txBody>
      </p:sp>
      <p:sp>
        <p:nvSpPr>
          <p:cNvPr id="3" name="矩形 2"/>
          <p:cNvSpPr/>
          <p:nvPr/>
        </p:nvSpPr>
        <p:spPr>
          <a:xfrm>
            <a:off x="1279235" y="2796179"/>
            <a:ext cx="766882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  <a:t>当评价指标不在提升时，减少学习率</a:t>
            </a:r>
          </a:p>
          <a:p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当学习停滞时，减少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倍或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10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倍的学习率常常能获得较好的效果。该回调函数检测指标的情况，如果在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patience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个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epoch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中看不到模型性能提升，则减少学习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率</a:t>
            </a:r>
          </a:p>
          <a:p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factor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：每次减少学习率的因子，学习率将以</a:t>
            </a:r>
            <a:r>
              <a:rPr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lr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 = </a:t>
            </a:r>
            <a:r>
              <a:rPr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lr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*factor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的形式被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减少</a:t>
            </a:r>
            <a:endParaRPr lang="zh-CN" altLang="en-US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patience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：当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patience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个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epoch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过去而模型性能不提升时，学习率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减少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的动作会被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触发</a:t>
            </a:r>
            <a:endParaRPr lang="zh-CN" altLang="en-US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cooldown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：学习率减少后，会经过</a:t>
            </a:r>
            <a:r>
              <a:rPr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cooldown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个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epoch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才重新进行正常</a:t>
            </a:r>
            <a:r>
              <a:rPr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操作</a:t>
            </a:r>
            <a:endParaRPr lang="zh-CN" altLang="en-US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zh-CN" altLang="en-US" sz="2000" b="0" i="0" dirty="0">
              <a:effectLst/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7474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Earlystopping</a:t>
            </a:r>
            <a:r>
              <a:rPr kumimoji="1" lang="zh-CN" altLang="en-US" dirty="0" smtClean="0"/>
              <a:t>和</a:t>
            </a:r>
            <a:r>
              <a:rPr kumimoji="1" lang="en-US" altLang="zh-CN" dirty="0" err="1" smtClean="0"/>
              <a:t>ModelCheckpoint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sz="24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EarlyStopping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是指当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patience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个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epoch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运行以后评价指标仍然没有进步就停止运行模型</a:t>
            </a:r>
          </a:p>
          <a:p>
            <a:r>
              <a:rPr kumimoji="1" lang="en-US" altLang="zh-CN" sz="24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ModelCheckPoint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是指在每次运行完模型以后进行检测，只有指标变高以后才将模型进行保存</a:t>
            </a:r>
            <a:endParaRPr kumimoji="1" lang="zh-CN" altLang="en-US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74521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696686"/>
          </a:xfrm>
        </p:spPr>
        <p:txBody>
          <a:bodyPr/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模型结果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5" y="1353690"/>
            <a:ext cx="4858052" cy="11119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706021"/>
            <a:ext cx="7425342" cy="3853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18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更加轻松地搭建神经网络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2381" y="1593030"/>
            <a:ext cx="10721136" cy="4933894"/>
          </a:xfrm>
        </p:spPr>
        <p:txBody>
          <a:bodyPr>
            <a:normAutofit/>
          </a:bodyPr>
          <a:lstStyle/>
          <a:p>
            <a:r>
              <a:rPr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是一个高层神经网络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API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，</a:t>
            </a:r>
            <a:r>
              <a:rPr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由纯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Python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编写而成并基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  <a:hlinkClick r:id="rId2"/>
              </a:rPr>
              <a:t>Tensorflow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  <a:hlinkClick r:id="rId3"/>
              </a:rPr>
              <a:t>Theano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以及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  <a:hlinkClick r:id="rId4"/>
              </a:rPr>
              <a:t>CNTK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后端。</a:t>
            </a:r>
            <a:r>
              <a:rPr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为支持快速实验而生，能够把你的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idea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迅速转换为结果，如果你有如下需求，请选择</a:t>
            </a:r>
            <a:r>
              <a:rPr lang="en-US" altLang="zh-CN" sz="20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endParaRPr lang="zh-CN" altLang="en-US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zh-CN" altLang="en-US" sz="2000" b="1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用户</a:t>
            </a:r>
            <a:r>
              <a:rPr lang="zh-CN" altLang="en-US" sz="2000" b="1" dirty="0">
                <a:latin typeface="Hiragino Sans GB W3" charset="-122"/>
                <a:ea typeface="Hiragino Sans GB W3" charset="-122"/>
                <a:cs typeface="Hiragino Sans GB W3" charset="-122"/>
              </a:rPr>
              <a:t>友好。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 </a:t>
            </a:r>
            <a:r>
              <a:rPr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是为人类而不是为机器设计的 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API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。它把用户体验放在首要和中心位置。</a:t>
            </a:r>
            <a:r>
              <a:rPr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遵循减少认知困难的最佳实践：它提供一致且简单的 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API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，将常见用例所需的用户操作数量降至最低，并且在用户错误时提供清晰和可操作的反馈。</a:t>
            </a:r>
          </a:p>
          <a:p>
            <a:r>
              <a:rPr lang="zh-CN" altLang="en-US" sz="2000" b="1" dirty="0">
                <a:latin typeface="Hiragino Sans GB W3" charset="-122"/>
                <a:ea typeface="Hiragino Sans GB W3" charset="-122"/>
                <a:cs typeface="Hiragino Sans GB W3" charset="-122"/>
              </a:rPr>
              <a:t>模块化。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 模型被理解为由独立的、完全可配置的模块构成的序列或图。这些模块可以以尽可能少的限制组装在一起。特别是神经网络层、损失函数、优化器、初始化方法、激活函数、正则化方法，它们都是可以结合起来构建新模型的模块。</a:t>
            </a:r>
          </a:p>
          <a:p>
            <a:r>
              <a:rPr lang="zh-CN" altLang="en-US" sz="2000" b="1" dirty="0">
                <a:latin typeface="Hiragino Sans GB W3" charset="-122"/>
                <a:ea typeface="Hiragino Sans GB W3" charset="-122"/>
                <a:cs typeface="Hiragino Sans GB W3" charset="-122"/>
              </a:rPr>
              <a:t>易扩展性。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 新的模块是很容易添加的（作为新的类和函数），现有的模块已经提供了充足的示例。由于能够轻松地创建可以提高表现力的新模块，</a:t>
            </a:r>
            <a:r>
              <a:rPr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更加适合高级研究。</a:t>
            </a:r>
          </a:p>
          <a:p>
            <a:r>
              <a:rPr lang="zh-CN" altLang="en-US" sz="2000" b="1" dirty="0">
                <a:latin typeface="Hiragino Sans GB W3" charset="-122"/>
                <a:ea typeface="Hiragino Sans GB W3" charset="-122"/>
                <a:cs typeface="Hiragino Sans GB W3" charset="-122"/>
              </a:rPr>
              <a:t>基于 </a:t>
            </a:r>
            <a:r>
              <a:rPr lang="en-US" altLang="zh-CN" sz="2000" b="1" dirty="0">
                <a:latin typeface="Hiragino Sans GB W3" charset="-122"/>
                <a:ea typeface="Hiragino Sans GB W3" charset="-122"/>
                <a:cs typeface="Hiragino Sans GB W3" charset="-122"/>
              </a:rPr>
              <a:t>Python </a:t>
            </a:r>
            <a:r>
              <a:rPr lang="zh-CN" altLang="en-US" sz="2000" b="1" dirty="0">
                <a:latin typeface="Hiragino Sans GB W3" charset="-122"/>
                <a:ea typeface="Hiragino Sans GB W3" charset="-122"/>
                <a:cs typeface="Hiragino Sans GB W3" charset="-122"/>
              </a:rPr>
              <a:t>实现。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 </a:t>
            </a:r>
            <a:r>
              <a:rPr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没有特定格式的单独配置文件。模型定义在 </a:t>
            </a:r>
            <a:r>
              <a:rPr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Python </a:t>
            </a:r>
            <a:r>
              <a:rPr lang="zh-CN" altLang="en-US" sz="2000" dirty="0">
                <a:latin typeface="Hiragino Sans GB W3" charset="-122"/>
                <a:ea typeface="Hiragino Sans GB W3" charset="-122"/>
                <a:cs typeface="Hiragino Sans GB W3" charset="-122"/>
              </a:rPr>
              <a:t>代码中，这些代码紧凑，易于调试，并且易于扩展。</a:t>
            </a:r>
          </a:p>
          <a:p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9499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的基本使用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7334" y="1743266"/>
            <a:ext cx="4660900" cy="7747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3302657"/>
            <a:ext cx="6197600" cy="977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292" y="4533349"/>
            <a:ext cx="5118100" cy="749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292" y="5896029"/>
            <a:ext cx="6769100" cy="5461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655292" y="2792636"/>
            <a:ext cx="39901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可以简单地使用 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.add()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 来堆叠模型：</a:t>
            </a:r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77334" y="1376113"/>
            <a:ext cx="34115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Sequential</a:t>
            </a:r>
            <a:r>
              <a:rPr lang="en-US" altLang="zh-CN" dirty="0">
                <a:latin typeface="Lato" charset="0"/>
              </a:rPr>
              <a:t> </a:t>
            </a:r>
            <a:r>
              <a:rPr lang="zh-CN" altLang="en-US" dirty="0">
                <a:latin typeface="Lato" charset="0"/>
              </a:rPr>
              <a:t>顺序模型如下所示：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601718" y="5387908"/>
            <a:ext cx="71549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在完成了模型的构建后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, 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可以使用 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.compile()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 来配置学习过程</a:t>
            </a:r>
          </a:p>
        </p:txBody>
      </p:sp>
    </p:spTree>
    <p:extLst>
      <p:ext uri="{BB962C8B-B14F-4D97-AF65-F5344CB8AC3E}">
        <p14:creationId xmlns:p14="http://schemas.microsoft.com/office/powerpoint/2010/main" val="118701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6319" y="609600"/>
            <a:ext cx="8596668" cy="1320800"/>
          </a:xfrm>
        </p:spPr>
        <p:txBody>
          <a:bodyPr/>
          <a:lstStyle/>
          <a:p>
            <a:r>
              <a:rPr kumimoji="1"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编写简单的手写识别模型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641" y="1930400"/>
            <a:ext cx="6187701" cy="219526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9398" y="436097"/>
            <a:ext cx="4781811" cy="574030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72529" y="4431321"/>
            <a:ext cx="2236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keras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实现手写识别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917765" y="6176400"/>
            <a:ext cx="3040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mtClean="0">
                <a:latin typeface="Hiragino Sans GB W3" charset="-122"/>
                <a:ea typeface="Hiragino Sans GB W3" charset="-122"/>
                <a:cs typeface="Hiragino Sans GB W3" charset="-122"/>
              </a:rPr>
              <a:t>tensorflow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实现手写识别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99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4703"/>
          </a:xfrm>
        </p:spPr>
        <p:txBody>
          <a:bodyPr/>
          <a:lstStyle/>
          <a:p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 </a:t>
            </a:r>
            <a:r>
              <a:rPr kumimoji="1" lang="en-US" altLang="zh-CN" dirty="0" err="1" smtClean="0"/>
              <a:t>Colab</a:t>
            </a:r>
            <a:r>
              <a:rPr kumimoji="1" lang="zh-CN" altLang="en-US" dirty="0" smtClean="0"/>
              <a:t> 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免费</a:t>
            </a:r>
            <a:r>
              <a:rPr kumimoji="1" lang="en-US" altLang="zh-CN" dirty="0" smtClean="0"/>
              <a:t>GPU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903" y="740980"/>
            <a:ext cx="4878417" cy="33854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1076" y="1545021"/>
            <a:ext cx="569135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Colaboratory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是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Google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与</a:t>
            </a:r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jupyter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团队合作在 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Jupyter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基础之上开发的。通过 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Colaboratory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，您可以使用 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Jupyter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笔记本并与他人共享，完全不需要在您自己的计算机上下载、安装或运行任何内容，只要有浏览器就可以使用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</a:p>
          <a:p>
            <a:endParaRPr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en-US" altLang="zh-CN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Colab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GPU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可供免费试用，其运算性能相当于一块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Tesla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K80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GPU</a:t>
            </a:r>
            <a:endParaRPr lang="zh-CN" altLang="en-US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lang="zh-CN" altLang="en-US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Colaboratory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在使用时需要交互。系统可能会停止长时间运行的后台计算（尤其是在 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GPU 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上运行的计算）。请勿将 </a:t>
            </a:r>
            <a:r>
              <a:rPr lang="en-US" altLang="zh-CN" dirty="0" err="1">
                <a:latin typeface="Hiragino Sans GB W3" charset="-122"/>
                <a:ea typeface="Hiragino Sans GB W3" charset="-122"/>
                <a:cs typeface="Hiragino Sans GB W3" charset="-122"/>
              </a:rPr>
              <a:t>Colaboratory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用于加密货币挖矿。</a:t>
            </a:r>
            <a:endParaRPr lang="zh-CN" altLang="en-US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7615" y="4778739"/>
            <a:ext cx="1828800" cy="14732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93728" y="5330673"/>
            <a:ext cx="186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翻墙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73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09991" y="299357"/>
            <a:ext cx="8596668" cy="664029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表情识别</a:t>
            </a:r>
            <a:r>
              <a:rPr kumimoji="1" lang="en-US" altLang="zh-CN" dirty="0" smtClean="0"/>
              <a:t>——</a:t>
            </a:r>
            <a:r>
              <a:rPr kumimoji="1" lang="zh-CN" altLang="en-US" dirty="0" smtClean="0"/>
              <a:t>表情的分类可能不确切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2169" y="1418205"/>
            <a:ext cx="2209800" cy="2209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169" y="3628005"/>
            <a:ext cx="2209800" cy="232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783" y="1418205"/>
            <a:ext cx="2281696" cy="227917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0783" y="3639575"/>
            <a:ext cx="2281696" cy="231253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99869" y="1418205"/>
            <a:ext cx="2248922" cy="23992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99868" y="3773334"/>
            <a:ext cx="2248922" cy="223579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76180" y="1390068"/>
            <a:ext cx="2277860" cy="22098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76180" y="3599867"/>
            <a:ext cx="2277860" cy="235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67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25" y="376351"/>
            <a:ext cx="11457709" cy="612111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>
          <a:xfrm>
            <a:off x="1749972" y="1616897"/>
            <a:ext cx="756745" cy="3948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506717" y="1642416"/>
            <a:ext cx="55179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向云端硬盘上传</a:t>
            </a:r>
            <a:r>
              <a:rPr kumimoji="1" lang="en-US" altLang="zh-CN" b="1" dirty="0" err="1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jupyternotebook</a:t>
            </a:r>
            <a:r>
              <a:rPr kumimoji="1" lang="zh-CN" altLang="en-US" b="1" dirty="0" smtClean="0">
                <a:solidFill>
                  <a:schemeClr val="bg1"/>
                </a:solidFill>
                <a:latin typeface="Hiragino Sans GB W3" charset="-122"/>
                <a:ea typeface="Hiragino Sans GB W3" charset="-122"/>
                <a:cs typeface="Hiragino Sans GB W3" charset="-122"/>
              </a:rPr>
              <a:t>文件</a:t>
            </a:r>
            <a:endParaRPr kumimoji="1" lang="zh-CN" altLang="en-US" b="1" dirty="0">
              <a:solidFill>
                <a:schemeClr val="bg1"/>
              </a:solidFill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212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525" y="460642"/>
            <a:ext cx="11798300" cy="3060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96853" y="3726294"/>
            <a:ext cx="823724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使用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GPU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之前需要的关键步骤：</a:t>
            </a: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kumimoji="1"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.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需要授权该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GPU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可以使用自己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Google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上的文件</a:t>
            </a:r>
          </a:p>
          <a:p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2.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需要将当前的</a:t>
            </a:r>
            <a:r>
              <a:rPr kumimoji="1" lang="en-US" altLang="zh-CN" sz="20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ipynb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文件移动到自己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目录下的所需路径</a:t>
            </a:r>
          </a:p>
          <a:p>
            <a:endParaRPr kumimoji="1" lang="zh-CN" altLang="en-US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（运行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notebook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时相当于远程运行一台</a:t>
            </a:r>
            <a:r>
              <a:rPr kumimoji="1" lang="en-US" altLang="zh-CN" sz="20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linux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电脑，而对谷歌云盘进行授权则相当于在</a:t>
            </a:r>
            <a:r>
              <a:rPr kumimoji="1" lang="en-US" altLang="zh-CN" sz="20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linux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的根目录下创建了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Drive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目录并将所有文件保存在里面）</a:t>
            </a:r>
          </a:p>
          <a:p>
            <a:endParaRPr kumimoji="1" lang="zh-CN" altLang="en-US" sz="20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具体教程可看：</a:t>
            </a:r>
            <a:r>
              <a:rPr kumimoji="1"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https://</a:t>
            </a:r>
            <a:r>
              <a:rPr kumimoji="1" lang="en-US" altLang="zh-CN" sz="2000" dirty="0" err="1">
                <a:latin typeface="Hiragino Sans GB W3" charset="-122"/>
                <a:ea typeface="Hiragino Sans GB W3" charset="-122"/>
                <a:cs typeface="Hiragino Sans GB W3" charset="-122"/>
              </a:rPr>
              <a:t>medium.com</a:t>
            </a:r>
            <a:r>
              <a:rPr kumimoji="1" lang="en-US" altLang="zh-CN" sz="2000" dirty="0">
                <a:latin typeface="Hiragino Sans GB W3" charset="-122"/>
                <a:ea typeface="Hiragino Sans GB W3" charset="-122"/>
                <a:cs typeface="Hiragino Sans GB W3" charset="-122"/>
              </a:rPr>
              <a:t>/deep-learning-turkey/google-colab-free-gpu-tutorial-e113627b9f5d</a:t>
            </a:r>
            <a:endParaRPr kumimoji="1" lang="zh-CN" altLang="en-US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5879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589" y="429491"/>
            <a:ext cx="4025511" cy="603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3932" y="1318491"/>
            <a:ext cx="4610100" cy="425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9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510" y="846501"/>
            <a:ext cx="4914900" cy="46863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513" y="1797268"/>
            <a:ext cx="6683487" cy="2520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811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38" y="2900812"/>
            <a:ext cx="11757312" cy="99327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54" y="1790700"/>
            <a:ext cx="10812725" cy="574127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14703"/>
          </a:xfrm>
        </p:spPr>
        <p:txBody>
          <a:bodyPr/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运行速度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66093" y="4430068"/>
            <a:ext cx="4597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训练一个</a:t>
            </a:r>
            <a:r>
              <a:rPr kumimoji="1" lang="en-US" altLang="zh-CN" sz="20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VGGnet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每个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epoch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只需</a:t>
            </a:r>
            <a:r>
              <a:rPr kumimoji="1" lang="en-US" altLang="zh-CN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40</a:t>
            </a: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秒</a:t>
            </a:r>
            <a:endParaRPr kumimoji="1" lang="zh-CN" altLang="en-US" sz="20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6435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模型结构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979" y="1409475"/>
            <a:ext cx="10777764" cy="342645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2514" y="5029200"/>
            <a:ext cx="6972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三层连续的卷积层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+max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池化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+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三层卷积层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+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池化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+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三层卷积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+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池化，卷积核，卷积核提取特征数分别为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32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64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、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128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，最后为两个全连接层，并设置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20%dropout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8230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729343"/>
          </a:xfrm>
        </p:spPr>
        <p:txBody>
          <a:bodyPr/>
          <a:lstStyle/>
          <a:p>
            <a:r>
              <a:rPr kumimoji="1" lang="zh-CN" altLang="en-US" dirty="0" smtClean="0"/>
              <a:t>卷积层的作用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719717"/>
            <a:ext cx="8596668" cy="3880773"/>
          </a:xfrm>
        </p:spPr>
        <p:txBody>
          <a:bodyPr/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卷积层可以用来提取图像特征，对于较为复杂的图片，提取的特征数越多，能够成功识别的概率就越大。每一层通过不同的卷积核提取了不同种类的特征。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03" y="2896140"/>
            <a:ext cx="3048970" cy="30851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5277" y="2461847"/>
            <a:ext cx="7648751" cy="374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74" y="423594"/>
            <a:ext cx="4456768" cy="4333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894" y="423594"/>
            <a:ext cx="4469619" cy="4333350"/>
          </a:xfrm>
          <a:prstGeom prst="rect">
            <a:avLst/>
          </a:prstGeom>
        </p:spPr>
      </p:pic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197488" y="4884947"/>
            <a:ext cx="4726054" cy="939077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第二个卷积层提取的特征层，只能看出一点人脸的轮廓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6107676" y="4884947"/>
            <a:ext cx="4726054" cy="9390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第三个卷积层提取的特征，图像意义已经完全不明，但是如果没有第三层，准确率会下降很多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233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7334" y="490025"/>
            <a:ext cx="8596668" cy="670560"/>
          </a:xfrm>
        </p:spPr>
        <p:txBody>
          <a:bodyPr/>
          <a:lstStyle/>
          <a:p>
            <a:r>
              <a:rPr kumimoji="1" lang="zh-CN" altLang="en-US" dirty="0" smtClean="0"/>
              <a:t>实验结果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677334" y="3826412"/>
            <a:ext cx="46543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可看到使用原来代码中模型的运行结果，在验证集上达到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96%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，在测试集上为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57%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，成功达到了作者的预期准确度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9705" y="3551703"/>
            <a:ext cx="3638498" cy="313748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916" y="490025"/>
            <a:ext cx="6541577" cy="292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94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改进实验</a:t>
            </a:r>
            <a:r>
              <a:rPr kumimoji="1" lang="en-US" altLang="zh-CN" dirty="0" smtClean="0"/>
              <a:t>-</a:t>
            </a:r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VGG</a:t>
            </a:r>
            <a:r>
              <a:rPr kumimoji="1" lang="zh-CN" altLang="en-US" dirty="0" smtClean="0"/>
              <a:t>对本数据集进行预测</a:t>
            </a:r>
            <a:endParaRPr kumimoji="1"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89723"/>
            <a:ext cx="6819900" cy="427990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7722317" y="1552581"/>
            <a:ext cx="3929575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(1)VGG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全部使用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3*3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卷积核、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2*2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池化核，不断加深网络结构来提升性能。 </a:t>
            </a:r>
            <a:b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</a:b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(2)A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到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E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网络变深，参数量没有增长很多，参数量主要在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3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个全连接层。 </a:t>
            </a:r>
            <a:b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</a:b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(3)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训练比较耗时的依然是卷积层，因计算量比较大。 </a:t>
            </a:r>
            <a:b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</a:b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(4)VGG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有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5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段卷积，每段有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2~3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个卷积层，每段尾部用池化来缩小图片</a:t>
            </a:r>
            <a:r>
              <a:rPr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尺寸，降低后序运算量，扩大感受野。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 </a:t>
            </a:r>
            <a:b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</a:b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(5)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每段内卷积核数一样，越靠后的段卷积核数越多：</a:t>
            </a:r>
            <a:r>
              <a:rPr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64–128–256–512–512</a:t>
            </a:r>
            <a:r>
              <a:rPr lang="zh-CN" altLang="en-US" dirty="0">
                <a:latin typeface="Hiragino Sans GB W3" charset="-122"/>
                <a:ea typeface="Hiragino Sans GB W3" charset="-122"/>
                <a:cs typeface="Hiragino Sans GB W3" charset="-122"/>
              </a:rPr>
              <a:t>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677334" y="1302043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VGG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结构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2822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VGG</a:t>
            </a:r>
            <a:r>
              <a:rPr kumimoji="1" lang="zh-CN" altLang="en-US" dirty="0" smtClean="0"/>
              <a:t>结构图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710" y="1270000"/>
            <a:ext cx="5667195" cy="509844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457" y="1583494"/>
            <a:ext cx="5347090" cy="440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24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平面">
  <a:themeElements>
    <a:clrScheme name="平面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平面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平面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265</TotalTime>
  <Words>1608</Words>
  <Application>Microsoft Macintosh PowerPoint</Application>
  <PresentationFormat>宽屏</PresentationFormat>
  <Paragraphs>100</Paragraphs>
  <Slides>34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4" baseType="lpstr">
      <vt:lpstr>Calibri</vt:lpstr>
      <vt:lpstr>Hiragino Sans GB W3</vt:lpstr>
      <vt:lpstr>Lato</vt:lpstr>
      <vt:lpstr>Trebuchet MS</vt:lpstr>
      <vt:lpstr>Wingdings 3</vt:lpstr>
      <vt:lpstr>方正姚体</vt:lpstr>
      <vt:lpstr>华文新魏</vt:lpstr>
      <vt:lpstr>宋体</vt:lpstr>
      <vt:lpstr>Arial</vt:lpstr>
      <vt:lpstr>平面</vt:lpstr>
      <vt:lpstr>表情识别模型mememoji的实现和改进</vt:lpstr>
      <vt:lpstr>Fer2013数据集：28000张表情图片分为6类</vt:lpstr>
      <vt:lpstr>表情识别——表情的分类可能不确切</vt:lpstr>
      <vt:lpstr>模型结构</vt:lpstr>
      <vt:lpstr>卷积层的作用</vt:lpstr>
      <vt:lpstr>PowerPoint 演示文稿</vt:lpstr>
      <vt:lpstr>实验结果</vt:lpstr>
      <vt:lpstr>改进实验-使用VGG对本数据集进行预测</vt:lpstr>
      <vt:lpstr>VGG结构图</vt:lpstr>
      <vt:lpstr>VGG-16结果</vt:lpstr>
      <vt:lpstr>改进VGG-减去6层卷积层和2层池化层</vt:lpstr>
      <vt:lpstr>改进VGG-结果</vt:lpstr>
      <vt:lpstr>再次改进实验</vt:lpstr>
      <vt:lpstr>完整模型</vt:lpstr>
      <vt:lpstr>减少过拟合</vt:lpstr>
      <vt:lpstr>引入L2正则项</vt:lpstr>
      <vt:lpstr>引入L2正则项</vt:lpstr>
      <vt:lpstr>Batch Normalization 批量归一化层</vt:lpstr>
      <vt:lpstr>Batch Normalization 批量归一化层</vt:lpstr>
      <vt:lpstr>Batch Normalization 批量归一化层</vt:lpstr>
      <vt:lpstr>在每一层的结尾处添加Dropout</vt:lpstr>
      <vt:lpstr>Dropout作用</vt:lpstr>
      <vt:lpstr>ReduceLROnPlateau</vt:lpstr>
      <vt:lpstr>Earlystopping和ModelCheckpoint</vt:lpstr>
      <vt:lpstr>模型结果</vt:lpstr>
      <vt:lpstr>Keras-更加轻松地搭建神经网络</vt:lpstr>
      <vt:lpstr>Keras的基本使用</vt:lpstr>
      <vt:lpstr>Keras编写简单的手写识别模型</vt:lpstr>
      <vt:lpstr>Google Colab 免费GPU</vt:lpstr>
      <vt:lpstr>PowerPoint 演示文稿</vt:lpstr>
      <vt:lpstr>PowerPoint 演示文稿</vt:lpstr>
      <vt:lpstr>PowerPoint 演示文稿</vt:lpstr>
      <vt:lpstr>PowerPoint 演示文稿</vt:lpstr>
      <vt:lpstr>运行速度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33</cp:revision>
  <dcterms:created xsi:type="dcterms:W3CDTF">2018-08-16T13:46:09Z</dcterms:created>
  <dcterms:modified xsi:type="dcterms:W3CDTF">2018-08-27T03:03:47Z</dcterms:modified>
</cp:coreProperties>
</file>